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9931400" cy="14351000"/>
  <p:defaultTextStyle>
    <a:defPPr>
      <a:defRPr lang="en-US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506" y="-9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FBB6-3A49-4A8C-8D7C-A61D054A7C44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1070-9F1E-4B31-9658-5A6F3B807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46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FBB6-3A49-4A8C-8D7C-A61D054A7C44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1070-9F1E-4B31-9658-5A6F3B807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9"/>
            <a:ext cx="2160270" cy="109228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9"/>
            <a:ext cx="6320790" cy="109228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FBB6-3A49-4A8C-8D7C-A61D054A7C44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1070-9F1E-4B31-9658-5A6F3B807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07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FBB6-3A49-4A8C-8D7C-A61D054A7C44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1070-9F1E-4B31-9658-5A6F3B807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03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FBB6-3A49-4A8C-8D7C-A61D054A7C44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1070-9F1E-4B31-9658-5A6F3B807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6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FBB6-3A49-4A8C-8D7C-A61D054A7C44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1070-9F1E-4B31-9658-5A6F3B807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94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FBB6-3A49-4A8C-8D7C-A61D054A7C44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1070-9F1E-4B31-9658-5A6F3B807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47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FBB6-3A49-4A8C-8D7C-A61D054A7C44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1070-9F1E-4B31-9658-5A6F3B807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58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FBB6-3A49-4A8C-8D7C-A61D054A7C44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1070-9F1E-4B31-9658-5A6F3B807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05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694"/>
            <a:ext cx="5367338" cy="10925812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4"/>
            <a:ext cx="3158729" cy="8756651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FBB6-3A49-4A8C-8D7C-A61D054A7C44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1070-9F1E-4B31-9658-5A6F3B807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25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FBB6-3A49-4A8C-8D7C-A61D054A7C44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1070-9F1E-4B31-9658-5A6F3B807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50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8FBB6-3A49-4A8C-8D7C-A61D054A7C44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A1070-9F1E-4B31-9658-5A6F3B807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84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913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217" indent="-458217" algn="l" defTabSz="1221913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defTabSz="1221913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391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47" indent="-305478" algn="l" defTabSz="1221913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304" indent="-305478" algn="l" defTabSz="1221913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RevalidationNMC@chelwest.nhs.uk" TargetMode="External"/><Relationship Id="rId4" Type="http://schemas.openxmlformats.org/officeDocument/2006/relationships/hyperlink" Target="http://connect/departments/nursing-midwifery-revalid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15138" y="6608679"/>
            <a:ext cx="9170925" cy="360854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15138" y="72959"/>
            <a:ext cx="9170924" cy="929757"/>
            <a:chOff x="153670" y="4593272"/>
            <a:chExt cx="6550660" cy="719455"/>
          </a:xfrm>
        </p:grpSpPr>
        <p:pic>
          <p:nvPicPr>
            <p:cNvPr id="4" name="Picture 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670" y="4593272"/>
              <a:ext cx="2359025" cy="719455"/>
            </a:xfrm>
            <a:prstGeom prst="rect">
              <a:avLst/>
            </a:prstGeom>
          </p:spPr>
        </p:pic>
        <p:pic>
          <p:nvPicPr>
            <p:cNvPr id="5" name="Picture 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6275" y="4601527"/>
              <a:ext cx="3488055" cy="366395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0" y="992267"/>
            <a:ext cx="9601200" cy="862049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</a:rPr>
              <a:t>ATTENTION ALL </a:t>
            </a:r>
            <a:r>
              <a:rPr lang="en-GB" sz="4800" b="1" dirty="0" smtClean="0">
                <a:solidFill>
                  <a:srgbClr val="FF0000"/>
                </a:solidFill>
              </a:rPr>
              <a:t>NURSES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306314"/>
            <a:ext cx="9601200" cy="1477602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en-GB" sz="8800" b="1" dirty="0">
                <a:solidFill>
                  <a:srgbClr val="FF0000"/>
                </a:solidFill>
              </a:rPr>
              <a:t>REVALIDATION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4907" y="6679969"/>
            <a:ext cx="9021155" cy="3447372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marL="381848" indent="-381848">
              <a:buFont typeface="Arial" pitchFamily="34" charset="0"/>
              <a:buChar char="•"/>
            </a:pPr>
            <a:r>
              <a:rPr lang="en-GB" b="1" dirty="0" smtClean="0"/>
              <a:t>450</a:t>
            </a:r>
            <a:r>
              <a:rPr lang="en-GB" dirty="0" smtClean="0"/>
              <a:t> practice hours over 3 years, </a:t>
            </a:r>
            <a:r>
              <a:rPr lang="en-GB" b="1" dirty="0" smtClean="0"/>
              <a:t>900</a:t>
            </a:r>
            <a:r>
              <a:rPr lang="en-GB" dirty="0" smtClean="0"/>
              <a:t> if both </a:t>
            </a:r>
            <a:r>
              <a:rPr lang="en-GB" dirty="0"/>
              <a:t>a </a:t>
            </a:r>
            <a:r>
              <a:rPr lang="en-GB" dirty="0" smtClean="0"/>
              <a:t>nurse and a</a:t>
            </a:r>
            <a:r>
              <a:rPr lang="en-GB" dirty="0"/>
              <a:t> midwife</a:t>
            </a:r>
            <a:r>
              <a:rPr lang="en-GB" dirty="0" smtClean="0"/>
              <a:t> </a:t>
            </a:r>
          </a:p>
          <a:p>
            <a:pPr marL="381848" indent="-381848">
              <a:buFont typeface="Arial" pitchFamily="34" charset="0"/>
              <a:buChar char="•"/>
            </a:pPr>
            <a:r>
              <a:rPr lang="en-GB" b="1" dirty="0" smtClean="0"/>
              <a:t>35</a:t>
            </a:r>
            <a:r>
              <a:rPr lang="en-GB" dirty="0" smtClean="0"/>
              <a:t> hours continuous professional development </a:t>
            </a:r>
            <a:r>
              <a:rPr lang="en-GB" b="1" dirty="0" smtClean="0"/>
              <a:t>20</a:t>
            </a:r>
            <a:r>
              <a:rPr lang="en-GB" dirty="0" smtClean="0"/>
              <a:t> hours must be participatory over a 3 year period</a:t>
            </a:r>
          </a:p>
          <a:p>
            <a:pPr marL="381848" indent="-381848">
              <a:buFont typeface="Arial" pitchFamily="34" charset="0"/>
              <a:buChar char="•"/>
            </a:pPr>
            <a:r>
              <a:rPr lang="en-GB" b="1" dirty="0" smtClean="0"/>
              <a:t>5</a:t>
            </a:r>
            <a:r>
              <a:rPr lang="en-GB" dirty="0" smtClean="0"/>
              <a:t> pieces of practice related feedback</a:t>
            </a:r>
          </a:p>
          <a:p>
            <a:pPr marL="381848" indent="-381848">
              <a:buFont typeface="Arial" pitchFamily="34" charset="0"/>
              <a:buChar char="•"/>
            </a:pPr>
            <a:r>
              <a:rPr lang="en-GB" b="1" dirty="0" smtClean="0"/>
              <a:t>5</a:t>
            </a:r>
            <a:r>
              <a:rPr lang="en-GB" dirty="0" smtClean="0"/>
              <a:t> written reflective accounts</a:t>
            </a:r>
          </a:p>
          <a:p>
            <a:pPr marL="381848" indent="-381848">
              <a:buFont typeface="Arial" pitchFamily="34" charset="0"/>
              <a:buChar char="•"/>
            </a:pPr>
            <a:r>
              <a:rPr lang="en-GB" dirty="0" smtClean="0"/>
              <a:t>A reflective discussion with a fellow NMC registrant</a:t>
            </a:r>
          </a:p>
          <a:p>
            <a:pPr marL="381848" indent="-381848">
              <a:buFont typeface="Arial" pitchFamily="34" charset="0"/>
              <a:buChar char="•"/>
            </a:pPr>
            <a:r>
              <a:rPr lang="en-GB" dirty="0" smtClean="0"/>
              <a:t>Health </a:t>
            </a:r>
            <a:r>
              <a:rPr lang="en-GB" dirty="0" smtClean="0"/>
              <a:t>and character declaration </a:t>
            </a:r>
          </a:p>
          <a:p>
            <a:pPr marL="381848" indent="-381848">
              <a:buFont typeface="Arial" pitchFamily="34" charset="0"/>
              <a:buChar char="•"/>
            </a:pPr>
            <a:r>
              <a:rPr lang="en-GB" dirty="0" smtClean="0"/>
              <a:t>Professional indemnity </a:t>
            </a:r>
            <a:endParaRPr lang="en-GB" dirty="0"/>
          </a:p>
          <a:p>
            <a:pPr marL="381848" indent="-381848">
              <a:buFont typeface="Arial" pitchFamily="34" charset="0"/>
              <a:buChar char="•"/>
            </a:pPr>
            <a:r>
              <a:rPr lang="en-GB" dirty="0" smtClean="0"/>
              <a:t>Confirmation of your revalidation portfolio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15138" y="1747976"/>
            <a:ext cx="9170924" cy="862049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en-GB" dirty="0" smtClean="0"/>
              <a:t>Do </a:t>
            </a:r>
            <a:r>
              <a:rPr lang="en-GB" b="1" dirty="0" smtClean="0">
                <a:solidFill>
                  <a:srgbClr val="FF0000"/>
                </a:solidFill>
              </a:rPr>
              <a:t>YOU</a:t>
            </a:r>
            <a:r>
              <a:rPr lang="en-GB" dirty="0" smtClean="0"/>
              <a:t> know the requirements </a:t>
            </a:r>
            <a:r>
              <a:rPr lang="en-GB" b="1" dirty="0" smtClean="0">
                <a:solidFill>
                  <a:srgbClr val="FF0000"/>
                </a:solidFill>
              </a:rPr>
              <a:t>YOU </a:t>
            </a:r>
            <a:r>
              <a:rPr lang="en-GB" dirty="0" smtClean="0"/>
              <a:t>need to meet in order</a:t>
            </a:r>
          </a:p>
          <a:p>
            <a:pPr algn="ctr"/>
            <a:r>
              <a:rPr lang="en-GB" dirty="0"/>
              <a:t>t</a:t>
            </a:r>
            <a:r>
              <a:rPr lang="en-GB" dirty="0" smtClean="0"/>
              <a:t>o re-register with the NMC? They are changing!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15138" y="3422993"/>
            <a:ext cx="9170924" cy="1354492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en-GB" sz="3200" b="1" dirty="0"/>
              <a:t>is being introduced from April 2016</a:t>
            </a:r>
          </a:p>
          <a:p>
            <a:pPr algn="ctr"/>
            <a:r>
              <a:rPr lang="en-GB" dirty="0" smtClean="0"/>
              <a:t>The NMC needs to receive your confirmation of compliance 30 days before your revalidation date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15138" y="4818840"/>
            <a:ext cx="9170924" cy="1831545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en-GB" sz="3700" b="1" dirty="0">
                <a:solidFill>
                  <a:srgbClr val="FF0000"/>
                </a:solidFill>
              </a:rPr>
              <a:t>Are YOU prepared?</a:t>
            </a:r>
          </a:p>
          <a:p>
            <a:pPr algn="ctr"/>
            <a:r>
              <a:rPr lang="en-GB" sz="3700" b="1" dirty="0">
                <a:solidFill>
                  <a:srgbClr val="FF0000"/>
                </a:solidFill>
              </a:rPr>
              <a:t>Will YOU be ready?</a:t>
            </a:r>
          </a:p>
          <a:p>
            <a:pPr algn="ctr"/>
            <a:r>
              <a:rPr lang="en-GB" sz="3700" b="1" dirty="0">
                <a:solidFill>
                  <a:srgbClr val="FF0000"/>
                </a:solidFill>
              </a:rPr>
              <a:t>WHAT is required?</a:t>
            </a:r>
            <a:endParaRPr lang="en-GB" sz="37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5138" y="10163520"/>
            <a:ext cx="9170924" cy="3078040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en-GB" b="1" dirty="0" smtClean="0"/>
              <a:t>You </a:t>
            </a:r>
            <a:r>
              <a:rPr lang="en-GB" b="1" dirty="0" smtClean="0">
                <a:solidFill>
                  <a:srgbClr val="FF0000"/>
                </a:solidFill>
              </a:rPr>
              <a:t>MUST </a:t>
            </a:r>
            <a:r>
              <a:rPr lang="en-GB" b="1" dirty="0" smtClean="0"/>
              <a:t>be signed up to NMC online to revalidate: </a:t>
            </a:r>
          </a:p>
          <a:p>
            <a:pPr algn="ctr"/>
            <a:r>
              <a:rPr lang="en-GB" b="1" dirty="0" smtClean="0"/>
              <a:t>You can find helpful information and links on the Intranet under Nursing and Midwifery revalidation or at:</a:t>
            </a:r>
          </a:p>
          <a:p>
            <a:pPr algn="ctr"/>
            <a:r>
              <a:rPr lang="en-GB" b="1" u="sng" dirty="0">
                <a:hlinkClick r:id="rId4"/>
              </a:rPr>
              <a:t>http://connect/departments/nursing-midwifery-revalidation</a:t>
            </a:r>
            <a:r>
              <a:rPr lang="en-GB" b="1" u="sng" dirty="0" smtClean="0">
                <a:hlinkClick r:id="rId4"/>
              </a:rPr>
              <a:t>/</a:t>
            </a:r>
            <a:endParaRPr lang="en-GB" b="1" u="sng" dirty="0" smtClean="0"/>
          </a:p>
          <a:p>
            <a:pPr algn="ctr"/>
            <a:r>
              <a:rPr lang="en-GB" b="1" dirty="0" smtClean="0"/>
              <a:t>Including links to NMC revalidation webpage, NMC online, dates for workshops, example portfolios and </a:t>
            </a:r>
            <a:r>
              <a:rPr lang="en-GB" b="1" smtClean="0"/>
              <a:t>the Trust’s </a:t>
            </a:r>
            <a:r>
              <a:rPr lang="en-GB" b="1" dirty="0" smtClean="0"/>
              <a:t>own portfolio template. Questions? Contact:- </a:t>
            </a:r>
            <a:r>
              <a:rPr lang="en-GB" b="1" dirty="0" smtClean="0">
                <a:hlinkClick r:id="rId5"/>
              </a:rPr>
              <a:t>RevalidationNMC@chelwest.nhs.uk</a:t>
            </a:r>
            <a:r>
              <a:rPr lang="en-GB" b="1" dirty="0" smtClean="0"/>
              <a:t> </a:t>
            </a:r>
          </a:p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870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179</Words>
  <Application>Microsoft Office PowerPoint</Application>
  <PresentationFormat>A3 Paper (297x420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WMUH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Elliott</dc:creator>
  <cp:lastModifiedBy>Alice Teixeira</cp:lastModifiedBy>
  <cp:revision>16</cp:revision>
  <cp:lastPrinted>2016-02-24T15:35:41Z</cp:lastPrinted>
  <dcterms:created xsi:type="dcterms:W3CDTF">2016-02-24T14:45:21Z</dcterms:created>
  <dcterms:modified xsi:type="dcterms:W3CDTF">2016-04-12T13:07:12Z</dcterms:modified>
</cp:coreProperties>
</file>